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entation.xml" ContentType="application/vnd.openxmlformats-officedocument.presentationml.presentation.main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76" r:id="rId2"/>
    <p:sldId id="277" r:id="rId3"/>
    <p:sldId id="267" r:id="rId4"/>
    <p:sldId id="268" r:id="rId5"/>
    <p:sldId id="272" r:id="rId6"/>
    <p:sldId id="274" r:id="rId7"/>
    <p:sldId id="260" r:id="rId8"/>
    <p:sldId id="264" r:id="rId9"/>
    <p:sldId id="261" r:id="rId10"/>
    <p:sldId id="262" r:id="rId11"/>
    <p:sldId id="263" r:id="rId12"/>
    <p:sldId id="269" r:id="rId13"/>
    <p:sldId id="271" r:id="rId14"/>
    <p:sldId id="27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944CEF8-16A3-573E-1B70-B8CAC4B0B2D1}" v="8" dt="2021-08-04T15:50:12.6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2"/>
  </p:normalViewPr>
  <p:slideViewPr>
    <p:cSldViewPr snapToGrid="0">
      <p:cViewPr>
        <p:scale>
          <a:sx n="111" d="100"/>
          <a:sy n="111" d="100"/>
        </p:scale>
        <p:origin x="632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1.xml"/></Relationships>
</file>

<file path=ppt/media/image1.tiff>
</file>

<file path=ppt/media/image10.pn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BD4150-4AB7-409E-8CA2-10E0CF1966FF}" type="datetimeFigureOut">
              <a:rPr lang="en-US" smtClean="0"/>
              <a:t>8/4/21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F4055-2F32-477B-8971-34EF5D011A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25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f53871bd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f53871bd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7676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f53871bd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f53871bd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f53871bd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f53871bd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12081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f53871bd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f53871bd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46155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24583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17318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73921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09604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06358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29941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0120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19205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8449482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8" r:id="rId7"/>
    <p:sldLayoutId id="2147483669" r:id="rId8"/>
    <p:sldLayoutId id="214748367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s/photos/bible?utm_source=unsplash&amp;utm_medium=referral&amp;utm_content=creditCopyText" TargetMode="External"/><Relationship Id="rId2" Type="http://schemas.openxmlformats.org/officeDocument/2006/relationships/hyperlink" Target="https://unsplash.com/@aaronburden?utm_source=unsplash&amp;utm_medium=referral&amp;utm_content=creditCopyText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presentation/d/1xRsF5LrTSGzrQ6o4fW9xemthraKJ4IKLpfNBaDh5QkA/edit#slide=id.p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creativecommons.org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copier-scanner-printer-office-42612/" TargetMode="External"/><Relationship Id="rId7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creativecommons.org/licenses/by-nc/3.0/" TargetMode="External"/><Relationship Id="rId5" Type="http://schemas.openxmlformats.org/officeDocument/2006/relationships/hyperlink" Target="https://www.flickr.com/photos/drocpsu/3875703903/" TargetMode="External"/><Relationship Id="rId4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pixabay.com/en/copier-scanner-printer-office-42612/" TargetMode="External"/><Relationship Id="rId7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creativecommons.org/licenses/by-nc/3.0/" TargetMode="External"/><Relationship Id="rId5" Type="http://schemas.openxmlformats.org/officeDocument/2006/relationships/hyperlink" Target="https://www.flickr.com/photos/drocpsu/3875703903/" TargetMode="External"/><Relationship Id="rId4" Type="http://schemas.openxmlformats.org/officeDocument/2006/relationships/image" Target="../media/image3.jpeg"/><Relationship Id="rId9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copier-scanner-printer-office-42612/" TargetMode="External"/><Relationship Id="rId7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creativecommons.org/licenses/by-nc/3.0/" TargetMode="External"/><Relationship Id="rId5" Type="http://schemas.openxmlformats.org/officeDocument/2006/relationships/hyperlink" Target="https://www.flickr.com/photos/drocpsu/3875703903/" TargetMode="Externa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copier-scanner-printer-office-42612/" TargetMode="External"/><Relationship Id="rId7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creativecommons.org/licenses/by-nc/3.0/" TargetMode="External"/><Relationship Id="rId5" Type="http://schemas.openxmlformats.org/officeDocument/2006/relationships/hyperlink" Target="https://www.flickr.com/photos/drocpsu/3875703903/" TargetMode="Externa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rust.gamepedia.com/Barbed_wooden_barricade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creativecommons.org/licenses/by-nc-sa/3.0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ngimg.com/download/17575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creativecommons.org/licenses/by-nc/3.0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EEDA8458-F022-2E4C-AB52-4B1F3302255B}"/>
              </a:ext>
            </a:extLst>
          </p:cNvPr>
          <p:cNvSpPr/>
          <p:nvPr/>
        </p:nvSpPr>
        <p:spPr>
          <a:xfrm flipH="1">
            <a:off x="0" y="6655443"/>
            <a:ext cx="12319730" cy="317341"/>
          </a:xfrm>
          <a:prstGeom prst="parallelogram">
            <a:avLst>
              <a:gd name="adj" fmla="val 43583"/>
            </a:avLst>
          </a:prstGeom>
          <a:solidFill>
            <a:srgbClr val="FBA9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EF2020-4378-E04C-9299-1C2EBFDBB082}"/>
              </a:ext>
            </a:extLst>
          </p:cNvPr>
          <p:cNvSpPr/>
          <p:nvPr/>
        </p:nvSpPr>
        <p:spPr>
          <a:xfrm>
            <a:off x="3041317" y="884286"/>
            <a:ext cx="6109366" cy="707886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40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Open Copyright License</a:t>
            </a:r>
            <a:endParaRPr lang="en-US" sz="40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CC18A9B-6021-A34B-8509-BF8E5478724C}"/>
              </a:ext>
            </a:extLst>
          </p:cNvPr>
          <p:cNvGrpSpPr/>
          <p:nvPr/>
        </p:nvGrpSpPr>
        <p:grpSpPr>
          <a:xfrm>
            <a:off x="-127730" y="0"/>
            <a:ext cx="12319730" cy="230430"/>
            <a:chOff x="-172745" y="0"/>
            <a:chExt cx="9399460" cy="230430"/>
          </a:xfrm>
        </p:grpSpPr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F3E7EBB8-4840-A54E-B9F6-03EF45481C88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96E61E88-83E7-C545-A65B-751EF2E3CAD7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F72E1F2C-D298-F747-A80E-E47234E18653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2F6FCC88-771E-6F46-8619-4B7BEAE02751}"/>
              </a:ext>
            </a:extLst>
          </p:cNvPr>
          <p:cNvSpPr/>
          <p:nvPr/>
        </p:nvSpPr>
        <p:spPr>
          <a:xfrm>
            <a:off x="4242542" y="6286111"/>
            <a:ext cx="45757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111111"/>
                </a:solidFill>
                <a:latin typeface="-apple-system"/>
              </a:rPr>
              <a:t>Photo by </a:t>
            </a:r>
            <a:r>
              <a:rPr lang="en-US" dirty="0">
                <a:solidFill>
                  <a:srgbClr val="767676"/>
                </a:solidFill>
                <a:latin typeface="-apple-system"/>
                <a:hlinkClick r:id="rId2"/>
              </a:rPr>
              <a:t>Aaron Burden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 on </a:t>
            </a:r>
            <a:r>
              <a:rPr lang="en-US" dirty="0">
                <a:solidFill>
                  <a:srgbClr val="767676"/>
                </a:solidFill>
                <a:latin typeface="-apple-system"/>
                <a:hlinkClick r:id="rId3"/>
              </a:rPr>
              <a:t>Unsplash</a:t>
            </a:r>
            <a:r>
              <a:rPr lang="en-US" dirty="0">
                <a:solidFill>
                  <a:srgbClr val="767676"/>
                </a:solidFill>
                <a:latin typeface="-apple-system"/>
              </a:rPr>
              <a:t> (Cropped)</a:t>
            </a:r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B9D0AB7-0963-844D-9818-2B9E8759A9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288" y="1929674"/>
            <a:ext cx="10139423" cy="416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416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AE07B-A347-447D-9EC5-F28F162D0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	Attribution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F8C9AF-AA87-4EC5-8A88-3CFCDC8A61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>
                <a:solidFill>
                  <a:schemeClr val="tx1"/>
                </a:solidFill>
              </a:rPr>
              <a:t>This license allows </a:t>
            </a:r>
            <a:r>
              <a:rPr lang="en-US" sz="2400" err="1">
                <a:solidFill>
                  <a:schemeClr val="tx1"/>
                </a:solidFill>
              </a:rPr>
              <a:t>reusers</a:t>
            </a:r>
            <a:r>
              <a:rPr lang="en-US" sz="2400">
                <a:solidFill>
                  <a:schemeClr val="tx1"/>
                </a:solidFill>
              </a:rPr>
              <a:t> to distribute, remix, adapt, and build upon the material in any medium or format, so long as attribution is given to the creator.</a:t>
            </a:r>
          </a:p>
          <a:p>
            <a:endParaRPr lang="en-US" sz="2400">
              <a:solidFill>
                <a:schemeClr val="tx1"/>
              </a:solidFill>
            </a:endParaRPr>
          </a:p>
          <a:p>
            <a:r>
              <a:rPr lang="en-US" sz="2400">
                <a:solidFill>
                  <a:schemeClr val="tx1"/>
                </a:solidFill>
              </a:rPr>
              <a:t>You must provide a link to the license.</a:t>
            </a:r>
          </a:p>
          <a:p>
            <a:pPr marL="152396" indent="0">
              <a:buNone/>
            </a:pPr>
            <a:r>
              <a:rPr lang="en-US" sz="2400"/>
              <a:t>	</a:t>
            </a:r>
            <a:r>
              <a:rPr lang="en-US" sz="2400">
                <a:hlinkClick r:id="rId2"/>
              </a:rPr>
              <a:t>https://creativecommons.org/licenses/by-sa/4.0/</a:t>
            </a:r>
            <a:endParaRPr lang="en-US" sz="2400"/>
          </a:p>
          <a:p>
            <a:endParaRPr lang="en-US" sz="2400"/>
          </a:p>
          <a:p>
            <a:r>
              <a:rPr lang="en-US" sz="2400">
                <a:solidFill>
                  <a:schemeClr val="tx1"/>
                </a:solidFill>
              </a:rPr>
              <a:t>You may not suggest the licensor endorses you or your use.</a:t>
            </a:r>
          </a:p>
          <a:p>
            <a:endParaRPr lang="en-US" sz="2400"/>
          </a:p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3EFD5A-054A-4114-AB65-C72E50D7DB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8575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kumimoji="0" lang="en-US" altLang="en-US" sz="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Google Shape;89;p18">
            <a:extLst>
              <a:ext uri="{FF2B5EF4-FFF2-40B4-BE49-F238E27FC236}">
                <a16:creationId xmlns:a16="http://schemas.microsoft.com/office/drawing/2014/main" id="{2FB5BA50-7CB2-4086-BB02-23E71C4809CE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 l="19615" t="34216" r="68410" b="33933"/>
          <a:stretch/>
        </p:blipFill>
        <p:spPr>
          <a:xfrm>
            <a:off x="501444" y="517967"/>
            <a:ext cx="621606" cy="914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02155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996F2-F976-4459-9A1F-AE792D098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	Share Alike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D1BAAE-9C4C-40E4-BCE5-0A22585D49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>
                <a:solidFill>
                  <a:schemeClr val="tx1"/>
                </a:solidFill>
              </a:rPr>
              <a:t>If you remix, adapt, or build upon the material, you must license the modified material under the same license as the original.</a:t>
            </a:r>
          </a:p>
          <a:p>
            <a:endParaRPr lang="en-US"/>
          </a:p>
        </p:txBody>
      </p:sp>
      <p:pic>
        <p:nvPicPr>
          <p:cNvPr id="4" name="Google Shape;89;p18">
            <a:extLst>
              <a:ext uri="{FF2B5EF4-FFF2-40B4-BE49-F238E27FC236}">
                <a16:creationId xmlns:a16="http://schemas.microsoft.com/office/drawing/2014/main" id="{29DF821B-7E21-423B-92EC-26D6EF84105E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 l="32739" t="34216" r="55225" b="33933"/>
          <a:stretch/>
        </p:blipFill>
        <p:spPr>
          <a:xfrm>
            <a:off x="502920" y="517967"/>
            <a:ext cx="624746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35B61C-301D-4679-8ECD-40B76F46C397}"/>
              </a:ext>
            </a:extLst>
          </p:cNvPr>
          <p:cNvSpPr txBox="1"/>
          <p:nvPr/>
        </p:nvSpPr>
        <p:spPr>
          <a:xfrm>
            <a:off x="815293" y="5934489"/>
            <a:ext cx="106487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Slides adapted from </a:t>
            </a:r>
            <a:r>
              <a:rPr lang="en-US" sz="1400">
                <a:hlinkClick r:id="rId3"/>
              </a:rPr>
              <a:t>https://docs.google.com/presentation/d/1xRsF5LrTSGzrQ6o4fW9xemthraKJ4IKLpfNBaDh5QkA/edit#slide=id.p</a:t>
            </a:r>
            <a:r>
              <a:rPr lang="en-US" sz="1400"/>
              <a:t> and </a:t>
            </a:r>
            <a:r>
              <a:rPr lang="en-US" sz="1400">
                <a:hlinkClick r:id="rId4"/>
              </a:rPr>
              <a:t>https://creativecommons.org/</a:t>
            </a:r>
            <a:r>
              <a:rPr lang="en-US" sz="1400"/>
              <a:t> site.</a:t>
            </a:r>
          </a:p>
        </p:txBody>
      </p:sp>
    </p:spTree>
    <p:extLst>
      <p:ext uri="{BB962C8B-B14F-4D97-AF65-F5344CB8AC3E}">
        <p14:creationId xmlns:p14="http://schemas.microsoft.com/office/powerpoint/2010/main" val="4256364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9DD79-542D-4AF4-89A0-EB8073B99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/>
              <a:t>©</a:t>
            </a:r>
            <a:r>
              <a:rPr lang="en-US"/>
              <a:t> with CC BY-SA license—permission is granted in advance to: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C1DB2B-598E-4A67-BA1B-73DB0CDC4751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4756"/>
          <a:stretch/>
        </p:blipFill>
        <p:spPr>
          <a:xfrm>
            <a:off x="526499" y="2301815"/>
            <a:ext cx="2834640" cy="34836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87F614-0D02-4CE9-8F7D-D791DA93BBB6}"/>
              </a:ext>
            </a:extLst>
          </p:cNvPr>
          <p:cNvSpPr txBox="1"/>
          <p:nvPr/>
        </p:nvSpPr>
        <p:spPr>
          <a:xfrm>
            <a:off x="4693721" y="1619884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Distribute and sell copies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968406-E945-4564-ADEB-BCB8ED22494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56642" t="7"/>
          <a:stretch/>
        </p:blipFill>
        <p:spPr>
          <a:xfrm>
            <a:off x="5003321" y="2351704"/>
            <a:ext cx="2143222" cy="329184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23EAD07-3E56-46BC-A25B-408C4AD6C8D4}"/>
              </a:ext>
            </a:extLst>
          </p:cNvPr>
          <p:cNvSpPr txBox="1"/>
          <p:nvPr/>
        </p:nvSpPr>
        <p:spPr>
          <a:xfrm>
            <a:off x="1377352" y="1619884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Make copies</a:t>
            </a:r>
          </a:p>
        </p:txBody>
      </p:sp>
      <p:sp>
        <p:nvSpPr>
          <p:cNvPr id="16" name="Text Box 10">
            <a:extLst>
              <a:ext uri="{FF2B5EF4-FFF2-40B4-BE49-F238E27FC236}">
                <a16:creationId xmlns:a16="http://schemas.microsoft.com/office/drawing/2014/main" id="{FB460878-6CF1-4336-963E-328B67017A6A}"/>
              </a:ext>
            </a:extLst>
          </p:cNvPr>
          <p:cNvSpPr txBox="1"/>
          <p:nvPr/>
        </p:nvSpPr>
        <p:spPr>
          <a:xfrm>
            <a:off x="4693721" y="5690299"/>
            <a:ext cx="2926080" cy="343535"/>
          </a:xfrm>
          <a:prstGeom prst="rect">
            <a:avLst/>
          </a:prstGeom>
          <a:solidFill>
            <a:prstClr val="white"/>
          </a:solidFill>
          <a:ln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900" u="sng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This Photo</a:t>
            </a:r>
            <a:r>
              <a:rPr lang="en-US" sz="9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by Unknown Author is licensed under </a:t>
            </a:r>
            <a:r>
              <a:rPr lang="en-US" sz="900" u="sng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CC BY-NC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92D692A-F277-4F83-9BE9-1A9CC2C8D063}"/>
              </a:ext>
            </a:extLst>
          </p:cNvPr>
          <p:cNvSpPr txBox="1"/>
          <p:nvPr/>
        </p:nvSpPr>
        <p:spPr>
          <a:xfrm>
            <a:off x="8985849" y="1619884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Make adaptations</a:t>
            </a:r>
          </a:p>
        </p:txBody>
      </p:sp>
      <p:pic>
        <p:nvPicPr>
          <p:cNvPr id="19" name="Picture 18" descr="A close up of a newspaper&#10;&#10;Description automatically generated">
            <a:extLst>
              <a:ext uri="{FF2B5EF4-FFF2-40B4-BE49-F238E27FC236}">
                <a16:creationId xmlns:a16="http://schemas.microsoft.com/office/drawing/2014/main" id="{16208C69-0CA6-4D83-AEEF-8BE9D8F88D7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396" b="13208"/>
          <a:stretch/>
        </p:blipFill>
        <p:spPr>
          <a:xfrm>
            <a:off x="8810303" y="2351704"/>
            <a:ext cx="2356767" cy="329184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4C05138-9784-4DE9-B16C-0DE6C8F2DED5}"/>
              </a:ext>
            </a:extLst>
          </p:cNvPr>
          <p:cNvSpPr/>
          <p:nvPr/>
        </p:nvSpPr>
        <p:spPr>
          <a:xfrm>
            <a:off x="1260293" y="3228155"/>
            <a:ext cx="2148345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0" dirty="0">
                <a:solidFill>
                  <a:srgbClr val="00B050"/>
                </a:solidFill>
                <a:sym typeface="Wingdings 2" panose="05020102010507070707" pitchFamily="18" charset="2"/>
              </a:rPr>
              <a:t></a:t>
            </a:r>
            <a:endParaRPr lang="en-US" sz="20000" dirty="0">
              <a:solidFill>
                <a:srgbClr val="00B05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442B84A-C9B3-4E47-B093-4EB3460A90B5}"/>
              </a:ext>
            </a:extLst>
          </p:cNvPr>
          <p:cNvSpPr/>
          <p:nvPr/>
        </p:nvSpPr>
        <p:spPr>
          <a:xfrm>
            <a:off x="5082588" y="3228156"/>
            <a:ext cx="2148345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0">
                <a:solidFill>
                  <a:srgbClr val="00B050"/>
                </a:solidFill>
                <a:sym typeface="Wingdings 2" panose="05020102010507070707" pitchFamily="18" charset="2"/>
              </a:rPr>
              <a:t></a:t>
            </a:r>
            <a:endParaRPr lang="en-US" sz="20000">
              <a:solidFill>
                <a:srgbClr val="00B05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E2924CF-FA5E-4880-9D68-02567287B1CC}"/>
              </a:ext>
            </a:extLst>
          </p:cNvPr>
          <p:cNvSpPr/>
          <p:nvPr/>
        </p:nvSpPr>
        <p:spPr>
          <a:xfrm>
            <a:off x="9058142" y="3228154"/>
            <a:ext cx="2148345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0">
                <a:solidFill>
                  <a:srgbClr val="00B050"/>
                </a:solidFill>
                <a:sym typeface="Wingdings 2" panose="05020102010507070707" pitchFamily="18" charset="2"/>
              </a:rPr>
              <a:t></a:t>
            </a:r>
            <a:endParaRPr lang="en-US" sz="2000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1889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8" grpId="0"/>
      <p:bldP spid="2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9DD79-542D-4AF4-89A0-EB8073B99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/>
              <a:t>©</a:t>
            </a:r>
            <a:r>
              <a:rPr lang="en-US"/>
              <a:t> with CC BY-SA license—permission is granted in advance to: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C1DB2B-598E-4A67-BA1B-73DB0CDC4751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4756"/>
          <a:stretch/>
        </p:blipFill>
        <p:spPr>
          <a:xfrm>
            <a:off x="526499" y="2301815"/>
            <a:ext cx="2834640" cy="34836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87F614-0D02-4CE9-8F7D-D791DA93BBB6}"/>
              </a:ext>
            </a:extLst>
          </p:cNvPr>
          <p:cNvSpPr txBox="1"/>
          <p:nvPr/>
        </p:nvSpPr>
        <p:spPr>
          <a:xfrm>
            <a:off x="4693721" y="1619884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Distribute and sell copies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968406-E945-4564-ADEB-BCB8ED22494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56642" t="7"/>
          <a:stretch/>
        </p:blipFill>
        <p:spPr>
          <a:xfrm>
            <a:off x="5003321" y="2351704"/>
            <a:ext cx="2143222" cy="329184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23EAD07-3E56-46BC-A25B-408C4AD6C8D4}"/>
              </a:ext>
            </a:extLst>
          </p:cNvPr>
          <p:cNvSpPr txBox="1"/>
          <p:nvPr/>
        </p:nvSpPr>
        <p:spPr>
          <a:xfrm>
            <a:off x="1377352" y="1619884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Make copies</a:t>
            </a:r>
          </a:p>
        </p:txBody>
      </p:sp>
      <p:sp>
        <p:nvSpPr>
          <p:cNvPr id="16" name="Text Box 10">
            <a:extLst>
              <a:ext uri="{FF2B5EF4-FFF2-40B4-BE49-F238E27FC236}">
                <a16:creationId xmlns:a16="http://schemas.microsoft.com/office/drawing/2014/main" id="{FB460878-6CF1-4336-963E-328B67017A6A}"/>
              </a:ext>
            </a:extLst>
          </p:cNvPr>
          <p:cNvSpPr txBox="1"/>
          <p:nvPr/>
        </p:nvSpPr>
        <p:spPr>
          <a:xfrm>
            <a:off x="4693721" y="5690299"/>
            <a:ext cx="2926080" cy="343535"/>
          </a:xfrm>
          <a:prstGeom prst="rect">
            <a:avLst/>
          </a:prstGeom>
          <a:solidFill>
            <a:prstClr val="white"/>
          </a:solidFill>
          <a:ln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900" u="sng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This Photo</a:t>
            </a:r>
            <a:r>
              <a:rPr lang="en-US" sz="9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by Unknown Author is licensed under </a:t>
            </a:r>
            <a:r>
              <a:rPr lang="en-US" sz="900" u="sng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CC BY-NC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92D692A-F277-4F83-9BE9-1A9CC2C8D063}"/>
              </a:ext>
            </a:extLst>
          </p:cNvPr>
          <p:cNvSpPr txBox="1"/>
          <p:nvPr/>
        </p:nvSpPr>
        <p:spPr>
          <a:xfrm>
            <a:off x="8985849" y="1619884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Make adaptations</a:t>
            </a:r>
          </a:p>
        </p:txBody>
      </p:sp>
      <p:pic>
        <p:nvPicPr>
          <p:cNvPr id="19" name="Picture 18" descr="A close up of a newspaper&#10;&#10;Description automatically generated">
            <a:extLst>
              <a:ext uri="{FF2B5EF4-FFF2-40B4-BE49-F238E27FC236}">
                <a16:creationId xmlns:a16="http://schemas.microsoft.com/office/drawing/2014/main" id="{16208C69-0CA6-4D83-AEEF-8BE9D8F88D7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396" b="13208"/>
          <a:stretch/>
        </p:blipFill>
        <p:spPr>
          <a:xfrm>
            <a:off x="8810303" y="2351704"/>
            <a:ext cx="2356767" cy="329184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11D7A563-165C-40CD-92F5-FC7EDDD14274}"/>
              </a:ext>
            </a:extLst>
          </p:cNvPr>
          <p:cNvSpPr txBox="1">
            <a:spLocks/>
          </p:cNvSpPr>
          <p:nvPr/>
        </p:nvSpPr>
        <p:spPr>
          <a:xfrm>
            <a:off x="394532" y="614793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kern="0"/>
          </a:p>
          <a:p>
            <a:pPr algn="ctr"/>
            <a:r>
              <a:rPr lang="en-US" b="1" i="1" kern="0"/>
              <a:t>You Must</a:t>
            </a:r>
          </a:p>
          <a:p>
            <a:pPr algn="ctr"/>
            <a:r>
              <a:rPr lang="en-US" sz="2400" kern="0"/>
              <a:t>Give attribution.			Share alike.</a:t>
            </a:r>
            <a:endParaRPr lang="en-US" sz="1800" kern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CEC4EC-FDA2-4998-8304-4834EACBE52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9159" y="6370246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F58CFA2-17C9-4FB4-A699-146404F9745E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1829" y="6370246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4C05138-9784-4DE9-B16C-0DE6C8F2DED5}"/>
              </a:ext>
            </a:extLst>
          </p:cNvPr>
          <p:cNvSpPr/>
          <p:nvPr/>
        </p:nvSpPr>
        <p:spPr>
          <a:xfrm>
            <a:off x="1254989" y="3231358"/>
            <a:ext cx="2148345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0">
                <a:solidFill>
                  <a:srgbClr val="00B050"/>
                </a:solidFill>
                <a:sym typeface="Wingdings 2" panose="05020102010507070707" pitchFamily="18" charset="2"/>
              </a:rPr>
              <a:t></a:t>
            </a:r>
            <a:endParaRPr lang="en-US" sz="20000">
              <a:solidFill>
                <a:srgbClr val="00B05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442B84A-C9B3-4E47-B093-4EB3460A90B5}"/>
              </a:ext>
            </a:extLst>
          </p:cNvPr>
          <p:cNvSpPr/>
          <p:nvPr/>
        </p:nvSpPr>
        <p:spPr>
          <a:xfrm>
            <a:off x="5082588" y="3228156"/>
            <a:ext cx="2148345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0">
                <a:solidFill>
                  <a:srgbClr val="00B050"/>
                </a:solidFill>
                <a:sym typeface="Wingdings 2" panose="05020102010507070707" pitchFamily="18" charset="2"/>
              </a:rPr>
              <a:t></a:t>
            </a:r>
            <a:endParaRPr lang="en-US" sz="20000">
              <a:solidFill>
                <a:srgbClr val="00B05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E2924CF-FA5E-4880-9D68-02567287B1CC}"/>
              </a:ext>
            </a:extLst>
          </p:cNvPr>
          <p:cNvSpPr/>
          <p:nvPr/>
        </p:nvSpPr>
        <p:spPr>
          <a:xfrm>
            <a:off x="9058142" y="3228154"/>
            <a:ext cx="2148345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0">
                <a:solidFill>
                  <a:srgbClr val="00B050"/>
                </a:solidFill>
                <a:sym typeface="Wingdings 2" panose="05020102010507070707" pitchFamily="18" charset="2"/>
              </a:rPr>
              <a:t></a:t>
            </a:r>
            <a:endParaRPr lang="en-US" sz="2000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6077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9070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9297867" y="5623933"/>
            <a:ext cx="2882800" cy="12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1494200" y="5835073"/>
            <a:ext cx="92036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algn="l" defTabSz="1219170" rtl="0" eaLnBrk="1" latinLnBrk="0" hangingPunct="1">
              <a:buClr>
                <a:srgbClr val="000000"/>
              </a:buClr>
            </a:pPr>
            <a:endParaRPr sz="12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BE533F-E1AD-457A-8774-B8966DB9F7A1}"/>
              </a:ext>
            </a:extLst>
          </p:cNvPr>
          <p:cNvSpPr txBox="1"/>
          <p:nvPr/>
        </p:nvSpPr>
        <p:spPr>
          <a:xfrm>
            <a:off x="2473053" y="2569408"/>
            <a:ext cx="724589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© Copyright</a:t>
            </a:r>
          </a:p>
        </p:txBody>
      </p:sp>
    </p:spTree>
    <p:extLst>
      <p:ext uri="{BB962C8B-B14F-4D97-AF65-F5344CB8AC3E}">
        <p14:creationId xmlns:p14="http://schemas.microsoft.com/office/powerpoint/2010/main" val="1765523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9DD79-542D-4AF4-89A0-EB8073B99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Exclusive rights granted to copyright owner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C1DB2B-598E-4A67-BA1B-73DB0CDC4751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4756"/>
          <a:stretch/>
        </p:blipFill>
        <p:spPr>
          <a:xfrm>
            <a:off x="526499" y="2301815"/>
            <a:ext cx="2834640" cy="34836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87F614-0D02-4CE9-8F7D-D791DA93BBB6}"/>
              </a:ext>
            </a:extLst>
          </p:cNvPr>
          <p:cNvSpPr txBox="1"/>
          <p:nvPr/>
        </p:nvSpPr>
        <p:spPr>
          <a:xfrm>
            <a:off x="4693721" y="1619884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Distribute and sell copies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968406-E945-4564-ADEB-BCB8ED22494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56642" t="7"/>
          <a:stretch/>
        </p:blipFill>
        <p:spPr>
          <a:xfrm>
            <a:off x="5003321" y="2351704"/>
            <a:ext cx="2143222" cy="329184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23EAD07-3E56-46BC-A25B-408C4AD6C8D4}"/>
              </a:ext>
            </a:extLst>
          </p:cNvPr>
          <p:cNvSpPr txBox="1"/>
          <p:nvPr/>
        </p:nvSpPr>
        <p:spPr>
          <a:xfrm>
            <a:off x="1377352" y="1619884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Make copies</a:t>
            </a:r>
          </a:p>
        </p:txBody>
      </p:sp>
      <p:sp>
        <p:nvSpPr>
          <p:cNvPr id="16" name="Text Box 10">
            <a:extLst>
              <a:ext uri="{FF2B5EF4-FFF2-40B4-BE49-F238E27FC236}">
                <a16:creationId xmlns:a16="http://schemas.microsoft.com/office/drawing/2014/main" id="{FB460878-6CF1-4336-963E-328B67017A6A}"/>
              </a:ext>
            </a:extLst>
          </p:cNvPr>
          <p:cNvSpPr txBox="1"/>
          <p:nvPr/>
        </p:nvSpPr>
        <p:spPr>
          <a:xfrm>
            <a:off x="4693721" y="5690299"/>
            <a:ext cx="2926080" cy="343535"/>
          </a:xfrm>
          <a:prstGeom prst="rect">
            <a:avLst/>
          </a:prstGeom>
          <a:solidFill>
            <a:prstClr val="white"/>
          </a:solidFill>
          <a:ln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900" u="sng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This Photo</a:t>
            </a:r>
            <a:r>
              <a:rPr lang="en-US" sz="9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by Unknown Author is licensed under </a:t>
            </a:r>
            <a:r>
              <a:rPr lang="en-US" sz="900" u="sng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CC BY-NC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92D692A-F277-4F83-9BE9-1A9CC2C8D063}"/>
              </a:ext>
            </a:extLst>
          </p:cNvPr>
          <p:cNvSpPr txBox="1"/>
          <p:nvPr/>
        </p:nvSpPr>
        <p:spPr>
          <a:xfrm>
            <a:off x="8985849" y="1619884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Make adaptations</a:t>
            </a:r>
          </a:p>
        </p:txBody>
      </p:sp>
      <p:pic>
        <p:nvPicPr>
          <p:cNvPr id="19" name="Picture 18" descr="A close up of a newspaper&#10;&#10;Description automatically generated">
            <a:extLst>
              <a:ext uri="{FF2B5EF4-FFF2-40B4-BE49-F238E27FC236}">
                <a16:creationId xmlns:a16="http://schemas.microsoft.com/office/drawing/2014/main" id="{16208C69-0CA6-4D83-AEEF-8BE9D8F88D7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396" b="13208"/>
          <a:stretch/>
        </p:blipFill>
        <p:spPr>
          <a:xfrm>
            <a:off x="8810303" y="2351704"/>
            <a:ext cx="2356767" cy="329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011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/>
      <p:bldP spid="16" grpId="0" animBg="1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9DD79-542D-4AF4-89A0-EB8073B99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All rights are reserved. Without additional permission others cannot:</a:t>
            </a:r>
            <a:endParaRPr lang="en-US" sz="20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C1DB2B-598E-4A67-BA1B-73DB0CDC4751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4756"/>
          <a:stretch/>
        </p:blipFill>
        <p:spPr>
          <a:xfrm>
            <a:off x="526499" y="2301815"/>
            <a:ext cx="2834640" cy="34836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87F614-0D02-4CE9-8F7D-D791DA93BBB6}"/>
              </a:ext>
            </a:extLst>
          </p:cNvPr>
          <p:cNvSpPr txBox="1"/>
          <p:nvPr/>
        </p:nvSpPr>
        <p:spPr>
          <a:xfrm>
            <a:off x="4693721" y="1619884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Distribute and sell copies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968406-E945-4564-ADEB-BCB8ED22494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56642" t="7"/>
          <a:stretch/>
        </p:blipFill>
        <p:spPr>
          <a:xfrm>
            <a:off x="5003321" y="2351704"/>
            <a:ext cx="2143222" cy="329184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23EAD07-3E56-46BC-A25B-408C4AD6C8D4}"/>
              </a:ext>
            </a:extLst>
          </p:cNvPr>
          <p:cNvSpPr txBox="1"/>
          <p:nvPr/>
        </p:nvSpPr>
        <p:spPr>
          <a:xfrm>
            <a:off x="1377352" y="1619884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Make copies</a:t>
            </a:r>
          </a:p>
        </p:txBody>
      </p:sp>
      <p:sp>
        <p:nvSpPr>
          <p:cNvPr id="16" name="Text Box 10">
            <a:extLst>
              <a:ext uri="{FF2B5EF4-FFF2-40B4-BE49-F238E27FC236}">
                <a16:creationId xmlns:a16="http://schemas.microsoft.com/office/drawing/2014/main" id="{FB460878-6CF1-4336-963E-328B67017A6A}"/>
              </a:ext>
            </a:extLst>
          </p:cNvPr>
          <p:cNvSpPr txBox="1"/>
          <p:nvPr/>
        </p:nvSpPr>
        <p:spPr>
          <a:xfrm>
            <a:off x="4693721" y="5690299"/>
            <a:ext cx="2926080" cy="343535"/>
          </a:xfrm>
          <a:prstGeom prst="rect">
            <a:avLst/>
          </a:prstGeom>
          <a:solidFill>
            <a:prstClr val="white"/>
          </a:solidFill>
          <a:ln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900" u="sng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This Photo</a:t>
            </a:r>
            <a:r>
              <a:rPr lang="en-US" sz="9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by Unknown Author is licensed under </a:t>
            </a:r>
            <a:r>
              <a:rPr lang="en-US" sz="900" u="sng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CC BY-NC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92D692A-F277-4F83-9BE9-1A9CC2C8D063}"/>
              </a:ext>
            </a:extLst>
          </p:cNvPr>
          <p:cNvSpPr txBox="1"/>
          <p:nvPr/>
        </p:nvSpPr>
        <p:spPr>
          <a:xfrm>
            <a:off x="8985849" y="1619884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Make adaptations</a:t>
            </a:r>
          </a:p>
        </p:txBody>
      </p:sp>
      <p:pic>
        <p:nvPicPr>
          <p:cNvPr id="19" name="Picture 18" descr="A close up of a newspaper&#10;&#10;Description automatically generated">
            <a:extLst>
              <a:ext uri="{FF2B5EF4-FFF2-40B4-BE49-F238E27FC236}">
                <a16:creationId xmlns:a16="http://schemas.microsoft.com/office/drawing/2014/main" id="{16208C69-0CA6-4D83-AEEF-8BE9D8F88D7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396" b="13208"/>
          <a:stretch/>
        </p:blipFill>
        <p:spPr>
          <a:xfrm>
            <a:off x="8810303" y="2351704"/>
            <a:ext cx="2356767" cy="329184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166BEB1F-A8F0-4B26-BC36-83E52119A600}"/>
              </a:ext>
            </a:extLst>
          </p:cNvPr>
          <p:cNvSpPr txBox="1">
            <a:spLocks/>
          </p:cNvSpPr>
          <p:nvPr/>
        </p:nvSpPr>
        <p:spPr>
          <a:xfrm>
            <a:off x="394532" y="614793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/>
              <a:t>Getting permission can be a lengthy and costly process.</a:t>
            </a:r>
            <a:endParaRPr lang="en-US" sz="2000" kern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9324DA-7C03-47E6-AE5E-F2F5A494D49D}"/>
              </a:ext>
            </a:extLst>
          </p:cNvPr>
          <p:cNvSpPr/>
          <p:nvPr/>
        </p:nvSpPr>
        <p:spPr>
          <a:xfrm>
            <a:off x="909546" y="2412574"/>
            <a:ext cx="2472152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0" b="1">
                <a:solidFill>
                  <a:srgbClr val="FF0000"/>
                </a:solidFill>
                <a:sym typeface="Wingdings 2" panose="05020102010507070707" pitchFamily="18" charset="2"/>
              </a:rPr>
              <a:t></a:t>
            </a:r>
            <a:endParaRPr lang="en-US" sz="20000" b="1">
              <a:solidFill>
                <a:srgbClr val="FF000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6CD357-62F0-43B4-9758-122832C02C6B}"/>
              </a:ext>
            </a:extLst>
          </p:cNvPr>
          <p:cNvSpPr/>
          <p:nvPr/>
        </p:nvSpPr>
        <p:spPr>
          <a:xfrm>
            <a:off x="4838856" y="2458582"/>
            <a:ext cx="2472152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0" b="1">
                <a:solidFill>
                  <a:srgbClr val="FF0000"/>
                </a:solidFill>
                <a:sym typeface="Wingdings 2" panose="05020102010507070707" pitchFamily="18" charset="2"/>
              </a:rPr>
              <a:t></a:t>
            </a:r>
            <a:endParaRPr lang="en-US" sz="20000" b="1">
              <a:solidFill>
                <a:srgbClr val="FF0000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B76885F-B05A-46B1-8C78-595A43E02DD4}"/>
              </a:ext>
            </a:extLst>
          </p:cNvPr>
          <p:cNvSpPr/>
          <p:nvPr/>
        </p:nvSpPr>
        <p:spPr>
          <a:xfrm>
            <a:off x="8752610" y="2458581"/>
            <a:ext cx="2472152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0" b="1" dirty="0">
                <a:solidFill>
                  <a:srgbClr val="FF0000"/>
                </a:solidFill>
                <a:sym typeface="Wingdings 2" panose="05020102010507070707" pitchFamily="18" charset="2"/>
              </a:rPr>
              <a:t></a:t>
            </a:r>
            <a:endParaRPr lang="en-US" sz="20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7261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6" grpId="0"/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29E43-6BD2-4E0F-8814-9B66F1D82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© Copyright (All Rights Reserved) as is: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D78C78-049B-44C5-A60B-8FFAC3C7FC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396" indent="0">
              <a:buNone/>
            </a:pPr>
            <a:endParaRPr lang="en-US"/>
          </a:p>
        </p:txBody>
      </p:sp>
      <p:pic>
        <p:nvPicPr>
          <p:cNvPr id="12" name="Picture 11" descr="A picture containing indoor, sitting, bicycle, decorated&#10;&#10;Description automatically generated">
            <a:extLst>
              <a:ext uri="{FF2B5EF4-FFF2-40B4-BE49-F238E27FC236}">
                <a16:creationId xmlns:a16="http://schemas.microsoft.com/office/drawing/2014/main" id="{C89712BF-2E94-41F8-A161-BCDB79BC0C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60762" y="1842298"/>
            <a:ext cx="4246523" cy="4246523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861FC0D-F3C8-4BF6-88D4-A3E5722D7B5F}"/>
              </a:ext>
            </a:extLst>
          </p:cNvPr>
          <p:cNvSpPr txBox="1"/>
          <p:nvPr/>
        </p:nvSpPr>
        <p:spPr>
          <a:xfrm>
            <a:off x="4739431" y="6025154"/>
            <a:ext cx="2355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rust.gamepedia.com/Barbed_wooden_barricade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nc-sa/3.0/"/>
              </a:rPr>
              <a:t>CC BY-SA-NC</a:t>
            </a:r>
            <a:endParaRPr lang="en-US" sz="900"/>
          </a:p>
        </p:txBody>
      </p:sp>
      <p:pic>
        <p:nvPicPr>
          <p:cNvPr id="14" name="Picture 13" descr="A picture containing indoor, sitting, bicycle, decorated&#10;&#10;Description automatically generated">
            <a:extLst>
              <a:ext uri="{FF2B5EF4-FFF2-40B4-BE49-F238E27FC236}">
                <a16:creationId xmlns:a16="http://schemas.microsoft.com/office/drawing/2014/main" id="{EBDD584F-9DBE-4973-9EBF-43E22F7F11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346320" y="1842298"/>
            <a:ext cx="4246523" cy="4246523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F2BEC46-ED3F-49EF-B050-4BF0BE57D755}"/>
              </a:ext>
            </a:extLst>
          </p:cNvPr>
          <p:cNvSpPr txBox="1"/>
          <p:nvPr/>
        </p:nvSpPr>
        <p:spPr>
          <a:xfrm>
            <a:off x="242088" y="3308605"/>
            <a:ext cx="15780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Source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D4F0F3-417F-4483-AC8A-F3A74394CA76}"/>
              </a:ext>
            </a:extLst>
          </p:cNvPr>
          <p:cNvSpPr txBox="1"/>
          <p:nvPr/>
        </p:nvSpPr>
        <p:spPr>
          <a:xfrm>
            <a:off x="4680911" y="3308605"/>
            <a:ext cx="22614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Translation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BCE0A07-C339-4465-98F5-C7A2206DC8E4}"/>
              </a:ext>
            </a:extLst>
          </p:cNvPr>
          <p:cNvSpPr txBox="1"/>
          <p:nvPr/>
        </p:nvSpPr>
        <p:spPr>
          <a:xfrm>
            <a:off x="9688493" y="3308604"/>
            <a:ext cx="22614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Community</a:t>
            </a:r>
          </a:p>
        </p:txBody>
      </p:sp>
    </p:spTree>
    <p:extLst>
      <p:ext uri="{BB962C8B-B14F-4D97-AF65-F5344CB8AC3E}">
        <p14:creationId xmlns:p14="http://schemas.microsoft.com/office/powerpoint/2010/main" val="2945854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door, window, sitting, mirror&#10;&#10;Description automatically generated">
            <a:extLst>
              <a:ext uri="{FF2B5EF4-FFF2-40B4-BE49-F238E27FC236}">
                <a16:creationId xmlns:a16="http://schemas.microsoft.com/office/drawing/2014/main" id="{34D7917E-53FC-450C-8802-D0767E78F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306080" y="1431111"/>
            <a:ext cx="3557161" cy="493776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isometricRightUp"/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429E43-6BD2-4E0F-8814-9B66F1D82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keep © copyright but grant more freedom?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2BEC46-ED3F-49EF-B050-4BF0BE57D755}"/>
              </a:ext>
            </a:extLst>
          </p:cNvPr>
          <p:cNvSpPr txBox="1"/>
          <p:nvPr/>
        </p:nvSpPr>
        <p:spPr>
          <a:xfrm>
            <a:off x="246888" y="3308604"/>
            <a:ext cx="15780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Source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D4F0F3-417F-4483-AC8A-F3A74394CA76}"/>
              </a:ext>
            </a:extLst>
          </p:cNvPr>
          <p:cNvSpPr txBox="1"/>
          <p:nvPr/>
        </p:nvSpPr>
        <p:spPr>
          <a:xfrm>
            <a:off x="4680911" y="3308605"/>
            <a:ext cx="22614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Translation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BCE0A07-C339-4465-98F5-C7A2206DC8E4}"/>
              </a:ext>
            </a:extLst>
          </p:cNvPr>
          <p:cNvSpPr txBox="1"/>
          <p:nvPr/>
        </p:nvSpPr>
        <p:spPr>
          <a:xfrm>
            <a:off x="9688493" y="3308604"/>
            <a:ext cx="22614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Community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B7943C-11B2-47B0-8F7C-3E1275B9E53C}"/>
              </a:ext>
            </a:extLst>
          </p:cNvPr>
          <p:cNvSpPr txBox="1"/>
          <p:nvPr/>
        </p:nvSpPr>
        <p:spPr>
          <a:xfrm>
            <a:off x="4216052" y="6088821"/>
            <a:ext cx="49405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pngimg.com/download/17575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nc/3.0/"/>
              </a:rPr>
              <a:t>CC BY-NC</a:t>
            </a:r>
            <a:endParaRPr lang="en-US" sz="900"/>
          </a:p>
        </p:txBody>
      </p:sp>
      <p:pic>
        <p:nvPicPr>
          <p:cNvPr id="21" name="Picture 20" descr="A picture containing door, window, sitting, mirror&#10;&#10;Description automatically generated">
            <a:extLst>
              <a:ext uri="{FF2B5EF4-FFF2-40B4-BE49-F238E27FC236}">
                <a16:creationId xmlns:a16="http://schemas.microsoft.com/office/drawing/2014/main" id="{19BF1DF6-2EE3-4526-AC75-0B9F8FEBA1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593707" y="1431111"/>
            <a:ext cx="3557164" cy="493776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isometricLeftDown"/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1659945665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8000" y="1797051"/>
            <a:ext cx="8636000" cy="32639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9297867" y="5623933"/>
            <a:ext cx="2882800" cy="12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979700" y="5049300"/>
            <a:ext cx="9203600" cy="6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32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Ability to give permission before being asked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8000" y="1797051"/>
            <a:ext cx="8636000" cy="32639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9297867" y="5623933"/>
            <a:ext cx="2882800" cy="12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979700" y="5049300"/>
            <a:ext cx="9203600" cy="6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r>
              <a:rPr lang="en" sz="3200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Rights to copy, distribute, display, and perform </a:t>
            </a:r>
            <a:endParaRPr sz="32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1657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8"/>
          <p:cNvPicPr preferRelativeResize="0"/>
          <p:nvPr/>
        </p:nvPicPr>
        <p:blipFill rotWithShape="1">
          <a:blip r:embed="rId3">
            <a:alphaModFix/>
          </a:blip>
          <a:srcRect t="34216" r="51255" b="33933"/>
          <a:stretch/>
        </p:blipFill>
        <p:spPr>
          <a:xfrm>
            <a:off x="3124400" y="1356567"/>
            <a:ext cx="5943200" cy="2147833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Creative Commons  </a:t>
            </a:r>
            <a:r>
              <a:rPr lang="en" dirty="0"/>
              <a:t>Attribution - Share Alike </a:t>
            </a:r>
            <a:endParaRPr dirty="0"/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415600" y="3690864"/>
            <a:ext cx="11360800" cy="128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400" dirty="0">
                <a:solidFill>
                  <a:schemeClr val="tx1"/>
                </a:solidFill>
              </a:rPr>
              <a:t>Free to copy and redistribute the material in any medium or format.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400" dirty="0">
                <a:solidFill>
                  <a:schemeClr val="tx1"/>
                </a:solidFill>
              </a:rPr>
              <a:t>Free to remix, transform, and build upon the material for any purpose,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400" dirty="0">
                <a:solidFill>
                  <a:schemeClr val="tx1"/>
                </a:solidFill>
              </a:rPr>
              <a:t>even commercially.</a:t>
            </a:r>
            <a:endParaRPr lang="en" sz="2400" dirty="0">
              <a:solidFill>
                <a:schemeClr val="tx1"/>
              </a:solidFill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" sz="2400" dirty="0">
                <a:solidFill>
                  <a:schemeClr val="tx1"/>
                </a:solidFill>
              </a:rPr>
              <a:t>Creator must be acknowledged.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" sz="2400" dirty="0">
                <a:solidFill>
                  <a:schemeClr val="tx1"/>
                </a:solidFill>
              </a:rPr>
              <a:t>Adaptations must have the same license as original.</a:t>
            </a:r>
            <a:endParaRPr sz="2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F017C5ECD5AE84588140775F5D9B6FC" ma:contentTypeVersion="9" ma:contentTypeDescription="Create a new document." ma:contentTypeScope="" ma:versionID="8ee0fe59cacb1f41a9e66ec0fc8b16cd">
  <xsd:schema xmlns:xsd="http://www.w3.org/2001/XMLSchema" xmlns:xs="http://www.w3.org/2001/XMLSchema" xmlns:p="http://schemas.microsoft.com/office/2006/metadata/properties" xmlns:ns2="fee82e44-1fa4-4144-8309-00fed2bf4198" xmlns:ns3="1a61c928-f5f6-4989-bd5d-cb8872a1b06d" targetNamespace="http://schemas.microsoft.com/office/2006/metadata/properties" ma:root="true" ma:fieldsID="6b8f5e0ab863febec4bdf2d0bf2c5ecf" ns2:_="" ns3:_="">
    <xsd:import namespace="fee82e44-1fa4-4144-8309-00fed2bf4198"/>
    <xsd:import namespace="1a61c928-f5f6-4989-bd5d-cb8872a1b0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82e44-1fa4-4144-8309-00fed2bf41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61c928-f5f6-4989-bd5d-cb8872a1b06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267B0A6-F9CC-43AA-AA79-765FFE4768B9}"/>
</file>

<file path=customXml/itemProps2.xml><?xml version="1.0" encoding="utf-8"?>
<ds:datastoreItem xmlns:ds="http://schemas.openxmlformats.org/officeDocument/2006/customXml" ds:itemID="{6DCB739F-C48E-4CBD-AE7A-BE3FBB6B9732}"/>
</file>

<file path=customXml/itemProps3.xml><?xml version="1.0" encoding="utf-8"?>
<ds:datastoreItem xmlns:ds="http://schemas.openxmlformats.org/officeDocument/2006/customXml" ds:itemID="{DD462D1E-8D65-4C30-B7CE-E3144A1CCB09}"/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403</Words>
  <Application>Microsoft Macintosh PowerPoint</Application>
  <PresentationFormat>Widescreen</PresentationFormat>
  <Paragraphs>65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-apple-system</vt:lpstr>
      <vt:lpstr>Arial</vt:lpstr>
      <vt:lpstr>Calibri</vt:lpstr>
      <vt:lpstr>Simple Light</vt:lpstr>
      <vt:lpstr>PowerPoint Presentation</vt:lpstr>
      <vt:lpstr>PowerPoint Presentation</vt:lpstr>
      <vt:lpstr>Exclusive rights granted to copyright owner</vt:lpstr>
      <vt:lpstr>All rights are reserved. Without additional permission others cannot:</vt:lpstr>
      <vt:lpstr>© Copyright (All Rights Reserved) as is:</vt:lpstr>
      <vt:lpstr>keep © copyright but grant more freedom?</vt:lpstr>
      <vt:lpstr>PowerPoint Presentation</vt:lpstr>
      <vt:lpstr>Ability to give permission before being asked</vt:lpstr>
      <vt:lpstr>Creative Commons  Attribution - Share Alike </vt:lpstr>
      <vt:lpstr> Attribution</vt:lpstr>
      <vt:lpstr> Share Alike</vt:lpstr>
      <vt:lpstr>© with CC BY-SA license—permission is granted in advance to:</vt:lpstr>
      <vt:lpstr>© with CC BY-SA license—permission is granted in advance to: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Creative Commons Licensing</dc:title>
  <dc:creator>Marv Lucas</dc:creator>
  <cp:lastModifiedBy>Susan Quigley</cp:lastModifiedBy>
  <cp:revision>13</cp:revision>
  <dcterms:created xsi:type="dcterms:W3CDTF">2020-11-19T21:18:40Z</dcterms:created>
  <dcterms:modified xsi:type="dcterms:W3CDTF">2021-08-04T18:18:36Z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0x0101002F017C5ECD5AE84588140775F5D9B6FC</vt:lpwstr>
  </property>
</Properties>
</file>